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9"/>
  </p:notesMasterIdLst>
  <p:sldIdLst>
    <p:sldId id="256" r:id="rId2"/>
    <p:sldId id="402" r:id="rId3"/>
    <p:sldId id="373" r:id="rId4"/>
    <p:sldId id="410" r:id="rId5"/>
    <p:sldId id="266" r:id="rId6"/>
    <p:sldId id="394" r:id="rId7"/>
    <p:sldId id="403" r:id="rId8"/>
    <p:sldId id="308" r:id="rId9"/>
    <p:sldId id="309" r:id="rId10"/>
    <p:sldId id="404" r:id="rId11"/>
    <p:sldId id="405" r:id="rId12"/>
    <p:sldId id="406" r:id="rId13"/>
    <p:sldId id="311" r:id="rId14"/>
    <p:sldId id="312" r:id="rId15"/>
    <p:sldId id="313" r:id="rId16"/>
    <p:sldId id="408" r:id="rId17"/>
    <p:sldId id="409" r:id="rId18"/>
    <p:sldId id="396" r:id="rId19"/>
    <p:sldId id="407" r:id="rId20"/>
    <p:sldId id="397" r:id="rId21"/>
    <p:sldId id="398" r:id="rId22"/>
    <p:sldId id="320" r:id="rId23"/>
    <p:sldId id="399" r:id="rId24"/>
    <p:sldId id="400" r:id="rId25"/>
    <p:sldId id="275" r:id="rId26"/>
    <p:sldId id="276" r:id="rId27"/>
    <p:sldId id="278" r:id="rId28"/>
    <p:sldId id="280" r:id="rId29"/>
    <p:sldId id="376" r:id="rId30"/>
    <p:sldId id="412" r:id="rId31"/>
    <p:sldId id="414" r:id="rId32"/>
    <p:sldId id="283" r:id="rId33"/>
    <p:sldId id="377" r:id="rId34"/>
    <p:sldId id="372" r:id="rId35"/>
    <p:sldId id="286" r:id="rId36"/>
    <p:sldId id="287" r:id="rId37"/>
    <p:sldId id="288" r:id="rId38"/>
    <p:sldId id="297" r:id="rId39"/>
    <p:sldId id="413" r:id="rId40"/>
    <p:sldId id="360" r:id="rId41"/>
    <p:sldId id="362" r:id="rId42"/>
    <p:sldId id="363" r:id="rId43"/>
    <p:sldId id="411" r:id="rId44"/>
    <p:sldId id="367" r:id="rId45"/>
    <p:sldId id="338" r:id="rId46"/>
    <p:sldId id="401" r:id="rId47"/>
    <p:sldId id="393" r:id="rId48"/>
  </p:sldIdLst>
  <p:sldSz cx="17340263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1685B3-C6B1-FA48-AE9E-ECEEE80F7291}">
          <p14:sldIdLst>
            <p14:sldId id="256"/>
          </p14:sldIdLst>
        </p14:section>
        <p14:section name="Why Study Vis" id="{04E546DD-DAAC-C84E-B8E3-6F73429ABE1F}">
          <p14:sldIdLst>
            <p14:sldId id="402"/>
            <p14:sldId id="373"/>
            <p14:sldId id="410"/>
            <p14:sldId id="266"/>
            <p14:sldId id="394"/>
            <p14:sldId id="403"/>
          </p14:sldIdLst>
        </p14:section>
        <p14:section name="Why Create Visualizations" id="{47F20B8F-432A-884F-A49D-D719AE2432DA}">
          <p14:sldIdLst>
            <p14:sldId id="308"/>
            <p14:sldId id="309"/>
            <p14:sldId id="404"/>
            <p14:sldId id="405"/>
            <p14:sldId id="406"/>
            <p14:sldId id="311"/>
            <p14:sldId id="312"/>
            <p14:sldId id="313"/>
            <p14:sldId id="408"/>
            <p14:sldId id="409"/>
            <p14:sldId id="396"/>
            <p14:sldId id="407"/>
            <p14:sldId id="397"/>
            <p14:sldId id="398"/>
            <p14:sldId id="320"/>
            <p14:sldId id="399"/>
            <p14:sldId id="400"/>
          </p14:sldIdLst>
        </p14:section>
        <p14:section name="Why Vis Works" id="{B346B671-4384-7245-AC25-BC58E3E09353}">
          <p14:sldIdLst>
            <p14:sldId id="275"/>
            <p14:sldId id="276"/>
            <p14:sldId id="278"/>
            <p14:sldId id="280"/>
            <p14:sldId id="376"/>
            <p14:sldId id="412"/>
            <p14:sldId id="414"/>
            <p14:sldId id="283"/>
            <p14:sldId id="377"/>
            <p14:sldId id="372"/>
            <p14:sldId id="286"/>
            <p14:sldId id="287"/>
            <p14:sldId id="288"/>
            <p14:sldId id="297"/>
            <p14:sldId id="413"/>
          </p14:sldIdLst>
        </p14:section>
        <p14:section name="Conclusion" id="{2D6A8378-0F2D-594C-B438-FEE7A23E8905}">
          <p14:sldIdLst>
            <p14:sldId id="360"/>
            <p14:sldId id="362"/>
            <p14:sldId id="363"/>
            <p14:sldId id="411"/>
            <p14:sldId id="367"/>
            <p14:sldId id="338"/>
            <p14:sldId id="401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3"/>
    <p:restoredTop sz="88434" autoAdjust="0"/>
  </p:normalViewPr>
  <p:slideViewPr>
    <p:cSldViewPr>
      <p:cViewPr varScale="1">
        <p:scale>
          <a:sx n="85" d="100"/>
          <a:sy n="85" d="100"/>
        </p:scale>
        <p:origin x="208" y="37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E8AF1-8F31-3B49-BE3C-ABAD6AB5656D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731838"/>
            <a:ext cx="65024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11903-441E-C44B-A7F0-894106975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4482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29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448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214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27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1903-441E-C44B-A7F0-8941069751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71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56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871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058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216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952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93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11903-441E-C44B-A7F0-8941069751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10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1264</a:t>
            </a:r>
          </a:p>
        </p:txBody>
      </p:sp>
    </p:spTree>
    <p:extLst>
      <p:ext uri="{BB962C8B-B14F-4D97-AF65-F5344CB8AC3E}">
        <p14:creationId xmlns:p14="http://schemas.microsoft.com/office/powerpoint/2010/main" val="3962252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952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109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80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06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04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30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99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478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0713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08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021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140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292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244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970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014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26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659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641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84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03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/>
            </a:lvl1pPr>
            <a:lvl2pPr marL="0" indent="0" algn="ct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/>
            </a:lvl2pPr>
            <a:lvl3pPr algn="ctr">
              <a:buClr>
                <a:schemeClr val="bg1"/>
              </a:buClr>
              <a:buSzPct val="25000"/>
              <a:defRPr sz="3413"/>
            </a:lvl3pPr>
            <a:lvl4pPr algn="ctr">
              <a:buClr>
                <a:schemeClr val="bg1"/>
              </a:buClr>
              <a:buSzPct val="25000"/>
              <a:defRPr/>
            </a:lvl4pPr>
            <a:lvl5pPr algn="r">
              <a:buClr>
                <a:schemeClr val="bg1"/>
              </a:buClr>
              <a:buSzPct val="25000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80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1/14/201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74306" y="888663"/>
            <a:ext cx="15391651" cy="1072896"/>
          </a:xfrm>
          <a:prstGeom prst="rect">
            <a:avLst/>
          </a:prstGeom>
        </p:spPr>
        <p:txBody>
          <a:bodyPr lIns="73472" tIns="36736" rIns="73472" bIns="36736" anchor="ctr">
            <a:normAutofit/>
          </a:bodyPr>
          <a:lstStyle>
            <a:lvl1pPr algn="ctr">
              <a:defRPr sz="6069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EDF83E-A6EF-9249-97CD-51F3ED00892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145073" y="9067236"/>
            <a:ext cx="13803891" cy="686364"/>
          </a:xfrm>
          <a:effectLst>
            <a:glow rad="63500">
              <a:schemeClr val="bg1">
                <a:alpha val="40000"/>
              </a:schemeClr>
            </a:glow>
          </a:effectLst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1800" b="0" u="none" cap="none" baseline="0"/>
            </a:lvl1pPr>
            <a:lvl2pPr marL="0" indent="0" algn="r" defTabSz="167073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1800" b="0" u="none" cap="none" baseline="0"/>
            </a:lvl2pPr>
            <a:lvl3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3pPr>
            <a:lvl4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4pPr>
            <a:lvl5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4010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Calibri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29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 sz="3413"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550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 sz="3413"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31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5073" y="1177219"/>
            <a:ext cx="13050116" cy="739916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/>
            </a:lvl1pPr>
            <a:lvl2pPr marL="0" indent="0" algn="ct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/>
            </a:lvl2pPr>
            <a:lvl3pPr algn="ctr">
              <a:buClr>
                <a:schemeClr val="bg1"/>
              </a:buClr>
              <a:buSzPct val="25000"/>
              <a:defRPr sz="3413"/>
            </a:lvl3pPr>
            <a:lvl4pPr algn="ctr">
              <a:buClr>
                <a:schemeClr val="bg1"/>
              </a:buClr>
              <a:buSzPct val="25000"/>
              <a:defRPr/>
            </a:lvl4pPr>
            <a:lvl5pPr algn="r">
              <a:buClr>
                <a:schemeClr val="bg1"/>
              </a:buClr>
              <a:buSzPct val="25000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AD272-AFE2-B145-9ACB-F2518B1C035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145073" y="9067236"/>
            <a:ext cx="13803891" cy="686364"/>
          </a:xfrm>
          <a:effectLst>
            <a:glow rad="63500">
              <a:schemeClr val="bg1">
                <a:alpha val="40000"/>
              </a:schemeClr>
            </a:glow>
          </a:effectLst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1800" b="0" u="none" cap="none" baseline="0"/>
            </a:lvl1pPr>
            <a:lvl2pPr marL="0" indent="0" algn="r" defTabSz="167073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1800" b="0" u="none" cap="none" baseline="0"/>
            </a:lvl2pPr>
            <a:lvl3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3pPr>
            <a:lvl4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4pPr>
            <a:lvl5pPr algn="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25000"/>
              <a:defRPr sz="1800" b="0" u="none" cap="none" baseline="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264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0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38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92" y="0"/>
            <a:ext cx="17045571" cy="1083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9363456"/>
            <a:ext cx="17340263" cy="39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2086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3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92" y="0"/>
            <a:ext cx="17045571" cy="1083733"/>
          </a:xfrm>
        </p:spPr>
        <p:txBody>
          <a:bodyPr>
            <a:normAutofit/>
          </a:bodyPr>
          <a:lstStyle>
            <a:lvl1pPr>
              <a:defRPr sz="6069" b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5309">
                <a:solidFill>
                  <a:schemeClr val="tx1"/>
                </a:solidFill>
                <a:latin typeface="Calibri" pitchFamily="34" charset="0"/>
              </a:defRPr>
            </a:lvl1pPr>
            <a:lvl2pPr>
              <a:buClrTx/>
              <a:buSzPct val="80000"/>
              <a:defRPr sz="4551">
                <a:solidFill>
                  <a:schemeClr val="tx1"/>
                </a:solidFill>
                <a:latin typeface="Calibri" pitchFamily="34" charset="0"/>
              </a:defRPr>
            </a:lvl2pPr>
            <a:lvl3pPr>
              <a:buClrTx/>
              <a:defRPr sz="3793">
                <a:solidFill>
                  <a:schemeClr val="tx1"/>
                </a:solidFill>
                <a:latin typeface="Calibri" pitchFamily="34" charset="0"/>
              </a:defRPr>
            </a:lvl3pPr>
            <a:lvl4pPr>
              <a:buClrTx/>
              <a:defRPr sz="2655">
                <a:solidFill>
                  <a:schemeClr val="tx1"/>
                </a:solidFill>
                <a:latin typeface="Calibri" pitchFamily="34" charset="0"/>
              </a:defRPr>
            </a:lvl4pPr>
            <a:lvl5pPr>
              <a:buClrTx/>
              <a:defRPr sz="2655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9363456"/>
            <a:ext cx="17340263" cy="39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2086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9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hyperlink" Target="http://citrinitas.com/history_of_vis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citrinitas.com/history_of_viscom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SxSQsspi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sz="5700" u="sng" dirty="0"/>
              <a:t>Introduction to Visualization</a:t>
            </a:r>
          </a:p>
          <a:p>
            <a:r>
              <a:rPr lang="en-US" dirty="0"/>
              <a:t>Paul Rosen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University of South Florida</a:t>
            </a:r>
          </a:p>
          <a:p>
            <a:endParaRPr lang="en-US" dirty="0"/>
          </a:p>
          <a:p>
            <a:r>
              <a:rPr lang="en-US" sz="2600" dirty="0"/>
              <a:t>(slides adapted from Miriah Meyer)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95418" y="1524000"/>
            <a:ext cx="3938824" cy="604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3031" y="1968500"/>
            <a:ext cx="4394200" cy="329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11165" y="3257550"/>
            <a:ext cx="3894667" cy="584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3981" y="5381626"/>
            <a:ext cx="4406900" cy="3305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0ED6B-FDA0-1049-ADC9-5A3B91D4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Record Information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C0CC7E-87A8-0E49-B6FF-E456DFDDAD2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7"/>
              </a:rPr>
              <a:t>http://citrinitas.com/history_of_viscom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626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7213" y="1443148"/>
            <a:ext cx="4471118" cy="329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47213" y="5100749"/>
            <a:ext cx="4471118" cy="3308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0499" y="914400"/>
            <a:ext cx="5321300" cy="7573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ED0345-444C-6B4E-87F0-186148F6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7D266-0E86-934E-969C-536CAE0C598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6"/>
              </a:rPr>
              <a:t>http://citrinitas.com/history_of_viscom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404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6382" y="1295400"/>
            <a:ext cx="5496148" cy="755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48732" y="838200"/>
            <a:ext cx="6645395" cy="278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1131" y="3721100"/>
            <a:ext cx="6350000" cy="4965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A6EA3B4-49F9-214D-9411-075ECBEF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01E1A0-0D03-AA47-9E91-D022F72BC9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Visual Thinking Collection, Dave Grey</a:t>
            </a:r>
          </a:p>
        </p:txBody>
      </p:sp>
    </p:spTree>
    <p:extLst>
      <p:ext uri="{BB962C8B-B14F-4D97-AF65-F5344CB8AC3E}">
        <p14:creationId xmlns:p14="http://schemas.microsoft.com/office/powerpoint/2010/main" val="14316967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5B042F-6A09-E745-A22E-8F5485B3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5A7D0-44DE-2342-8F77-11D219987F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</a:t>
            </a:r>
            <a:r>
              <a:rPr lang="en-US" spc="-15" dirty="0">
                <a:latin typeface="Gill Sans MT"/>
                <a:cs typeface="Gill Sans MT"/>
              </a:rPr>
              <a:t>eona</a:t>
            </a:r>
            <a:r>
              <a:rPr lang="en-US" spc="-50" dirty="0">
                <a:latin typeface="Gill Sans MT"/>
                <a:cs typeface="Gill Sans MT"/>
              </a:rPr>
              <a:t>r</a:t>
            </a:r>
            <a:r>
              <a:rPr lang="en-US" spc="-15" dirty="0">
                <a:latin typeface="Gill Sans MT"/>
                <a:cs typeface="Gill Sans MT"/>
              </a:rPr>
              <a:t>do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spc="-15" dirty="0">
                <a:latin typeface="Gill Sans MT"/>
                <a:cs typeface="Gill Sans MT"/>
              </a:rPr>
              <a:t>da</a:t>
            </a:r>
            <a:r>
              <a:rPr lang="en-US" spc="-36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Vinci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1485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2" y="0"/>
            <a:ext cx="7099013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80765" y="234950"/>
            <a:ext cx="6091767" cy="937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76531" y="0"/>
            <a:ext cx="6096000" cy="330200"/>
          </a:xfrm>
          <a:custGeom>
            <a:avLst/>
            <a:gdLst/>
            <a:ahLst/>
            <a:cxnLst/>
            <a:rect l="l" t="t" r="r" b="b"/>
            <a:pathLst>
              <a:path w="6096000" h="330200">
                <a:moveTo>
                  <a:pt x="0" y="0"/>
                </a:moveTo>
                <a:lnTo>
                  <a:pt x="6096000" y="0"/>
                </a:lnTo>
                <a:lnTo>
                  <a:pt x="6096000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76531" y="9385300"/>
            <a:ext cx="6096000" cy="368300"/>
          </a:xfrm>
          <a:custGeom>
            <a:avLst/>
            <a:gdLst/>
            <a:ahLst/>
            <a:cxnLst/>
            <a:rect l="l" t="t" r="r" b="b"/>
            <a:pathLst>
              <a:path w="6096000" h="368300">
                <a:moveTo>
                  <a:pt x="0" y="0"/>
                </a:moveTo>
                <a:lnTo>
                  <a:pt x="6096000" y="0"/>
                </a:lnTo>
                <a:lnTo>
                  <a:pt x="60960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A28F22A-B137-4A45-8094-AD756503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BB764-94C9-A342-ABC1-75B1B7FC7EC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en-US" dirty="0"/>
              <a:t>Galileo 1610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5831" y="0"/>
            <a:ext cx="129667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65AB0-353B-614B-9F82-2930CAE5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642F7-6C82-9B46-BBE7-0CCDA4227A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421731" y="9067236"/>
            <a:ext cx="13527233" cy="686364"/>
          </a:xfrm>
        </p:spPr>
        <p:txBody>
          <a:bodyPr/>
          <a:lstStyle/>
          <a:p>
            <a:pPr algn="l"/>
            <a:r>
              <a:rPr lang="en-US" dirty="0">
                <a:latin typeface="Gill Sans MT"/>
                <a:cs typeface="Gill Sans MT"/>
              </a:rPr>
              <a:t>E.</a:t>
            </a:r>
            <a:r>
              <a:rPr lang="en-US" spc="-24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J.</a:t>
            </a:r>
            <a:r>
              <a:rPr lang="en-US" spc="-245" dirty="0">
                <a:latin typeface="Gill Sans MT"/>
                <a:cs typeface="Gill Sans MT"/>
              </a:rPr>
              <a:t> </a:t>
            </a:r>
            <a:r>
              <a:rPr lang="en-US" spc="-20" dirty="0">
                <a:latin typeface="Gill Sans MT"/>
                <a:cs typeface="Gill Sans MT"/>
              </a:rPr>
              <a:t>M</a:t>
            </a:r>
            <a:r>
              <a:rPr lang="en-US" dirty="0">
                <a:latin typeface="Gill Sans MT"/>
                <a:cs typeface="Gill Sans MT"/>
              </a:rPr>
              <a:t>uybri</a:t>
            </a:r>
            <a:r>
              <a:rPr lang="en-US" spc="-15" dirty="0">
                <a:latin typeface="Gill Sans MT"/>
                <a:cs typeface="Gill Sans MT"/>
              </a:rPr>
              <a:t>dg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1878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TO SUPPORT REASONING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69530-BDD8-0D4A-AA82-C22E08FD5A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974181" y="1790700"/>
            <a:ext cx="11391900" cy="770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92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417" t="12000" r="60625" b="11333"/>
          <a:stretch/>
        </p:blipFill>
        <p:spPr>
          <a:xfrm>
            <a:off x="2802731" y="14514"/>
            <a:ext cx="11734800" cy="97086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60731" y="14514"/>
            <a:ext cx="6324600" cy="1204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861131" y="5392356"/>
            <a:ext cx="4021932" cy="2626488"/>
          </a:xfrm>
        </p:spPr>
        <p:txBody>
          <a:bodyPr/>
          <a:lstStyle/>
          <a:p>
            <a:pPr algn="r"/>
            <a:r>
              <a:rPr lang="en-US" dirty="0"/>
              <a:t>ANALYSIS </a:t>
            </a:r>
            <a:br>
              <a:rPr lang="en-US" dirty="0"/>
            </a:br>
            <a:r>
              <a:rPr lang="en-US" dirty="0"/>
              <a:t>TO REVEAL PATTERNS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6669" y="9076831"/>
            <a:ext cx="11116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New York Times</a:t>
            </a:r>
          </a:p>
          <a:p>
            <a:r>
              <a:rPr lang="en-US" dirty="0"/>
              <a:t>http://www.nytimes.com/2014/08/16/upshot/mapping-migration-in-the-united-states-since-1900.html?_r=0</a:t>
            </a:r>
          </a:p>
        </p:txBody>
      </p:sp>
    </p:spTree>
    <p:extLst>
      <p:ext uri="{BB962C8B-B14F-4D97-AF65-F5344CB8AC3E}">
        <p14:creationId xmlns:p14="http://schemas.microsoft.com/office/powerpoint/2010/main" val="37000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61431" y="1048641"/>
            <a:ext cx="5097780" cy="1122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6400"/>
              </a:lnSpc>
            </a:pPr>
            <a:r>
              <a:rPr sz="4800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4800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800" dirty="0">
                <a:solidFill>
                  <a:srgbClr val="FFFFFF"/>
                </a:solidFill>
                <a:latin typeface="Gill Sans MT"/>
                <a:cs typeface="Gill Sans MT"/>
              </a:rPr>
              <a:t>CHAL</a:t>
            </a:r>
            <a:r>
              <a:rPr sz="4800" spc="-5" dirty="0">
                <a:solidFill>
                  <a:srgbClr val="FFFFFF"/>
                </a:solidFill>
                <a:latin typeface="Gill Sans MT"/>
                <a:cs typeface="Gill Sans MT"/>
              </a:rPr>
              <a:t>L</a:t>
            </a:r>
            <a:r>
              <a:rPr sz="4800" spc="-35" dirty="0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sz="4800" spc="-5" dirty="0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sz="4800" dirty="0">
                <a:solidFill>
                  <a:srgbClr val="FFFFFF"/>
                </a:solidFill>
                <a:latin typeface="Gill Sans MT"/>
                <a:cs typeface="Gill Sans MT"/>
              </a:rPr>
              <a:t>ER DISASTER</a:t>
            </a:r>
            <a:r>
              <a:rPr lang="en-US" sz="4800" dirty="0">
                <a:solidFill>
                  <a:srgbClr val="FFFFFF"/>
                </a:solidFill>
                <a:latin typeface="Gill Sans MT"/>
                <a:cs typeface="Gill Sans MT"/>
              </a:rPr>
              <a:t>, 1986</a:t>
            </a:r>
            <a:endParaRPr sz="4800" dirty="0">
              <a:latin typeface="Gill Sans MT"/>
              <a:cs typeface="Gill Sans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F2F389-C964-A441-974B-8E6590ED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131" y="0"/>
            <a:ext cx="5628138" cy="2743199"/>
          </a:xfrm>
        </p:spPr>
        <p:txBody>
          <a:bodyPr>
            <a:normAutofit/>
          </a:bodyPr>
          <a:lstStyle/>
          <a:p>
            <a:pPr algn="r"/>
            <a:r>
              <a:rPr lang="en-US" sz="6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 Hypotheses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5FEAA4-C0B5-134A-964C-D15F3A9DE65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45073" y="9067236"/>
            <a:ext cx="13004801" cy="686364"/>
          </a:xfrm>
        </p:spPr>
        <p:txBody>
          <a:bodyPr/>
          <a:lstStyle/>
          <a:p>
            <a:r>
              <a:rPr lang="en-US" spc="-35" dirty="0">
                <a:solidFill>
                  <a:srgbClr val="FFFFFF"/>
                </a:solidFill>
                <a:latin typeface="Gill Sans MT"/>
                <a:cs typeface="Gill Sans MT"/>
              </a:rPr>
              <a:t>sou</a:t>
            </a:r>
            <a:r>
              <a:rPr lang="en-US" spc="-65" dirty="0">
                <a:solidFill>
                  <a:srgbClr val="FFFFFF"/>
                </a:solidFill>
                <a:latin typeface="Gill Sans MT"/>
                <a:cs typeface="Gill Sans MT"/>
              </a:rPr>
              <a:t>rce:</a:t>
            </a:r>
            <a:r>
              <a:rPr lang="en-US" spc="-325" dirty="0">
                <a:solidFill>
                  <a:srgbClr val="FFFFFF"/>
                </a:solidFill>
                <a:latin typeface="Gill Sans MT"/>
                <a:cs typeface="Gill Sans MT"/>
              </a:rPr>
              <a:t>  </a:t>
            </a:r>
            <a:r>
              <a:rPr lang="en-US" spc="-40" dirty="0">
                <a:solidFill>
                  <a:srgbClr val="FFFFFF"/>
                </a:solidFill>
                <a:latin typeface="Gill Sans MT"/>
                <a:cs typeface="Gill Sans MT"/>
              </a:rPr>
              <a:t>W</a:t>
            </a:r>
            <a:r>
              <a:rPr lang="en-US" spc="-80" dirty="0">
                <a:solidFill>
                  <a:srgbClr val="FFFFFF"/>
                </a:solidFill>
                <a:latin typeface="Gill Sans MT"/>
                <a:cs typeface="Gill Sans MT"/>
              </a:rPr>
              <a:t>ik</a:t>
            </a:r>
            <a:r>
              <a:rPr lang="en-US" spc="-20" dirty="0">
                <a:solidFill>
                  <a:srgbClr val="FFFFFF"/>
                </a:solidFill>
                <a:latin typeface="Gill Sans MT"/>
                <a:cs typeface="Gill Sans MT"/>
              </a:rPr>
              <a:t>ip</a:t>
            </a:r>
            <a:r>
              <a:rPr lang="en-US" spc="-10" dirty="0">
                <a:solidFill>
                  <a:srgbClr val="FFFFFF"/>
                </a:solidFill>
                <a:latin typeface="Gill Sans MT"/>
                <a:cs typeface="Gill Sans MT"/>
              </a:rPr>
              <a:t>ed</a:t>
            </a:r>
            <a:r>
              <a:rPr lang="en-US" spc="-30" dirty="0">
                <a:solidFill>
                  <a:srgbClr val="FFFFFF"/>
                </a:solidFill>
                <a:latin typeface="Gill Sans MT"/>
                <a:cs typeface="Gill Sans MT"/>
              </a:rPr>
              <a:t>ia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895814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78" y="0"/>
            <a:ext cx="1218010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4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Study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204439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6593" y="4376258"/>
            <a:ext cx="12187675" cy="5293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0"/>
            <a:ext cx="9798050" cy="5133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19710" y="323850"/>
            <a:ext cx="2494020" cy="434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08931" y="952500"/>
            <a:ext cx="457200" cy="3632200"/>
          </a:xfrm>
          <a:custGeom>
            <a:avLst/>
            <a:gdLst/>
            <a:ahLst/>
            <a:cxnLst/>
            <a:rect l="l" t="t" r="r" b="b"/>
            <a:pathLst>
              <a:path w="457200" h="3632200">
                <a:moveTo>
                  <a:pt x="0" y="0"/>
                </a:moveTo>
                <a:lnTo>
                  <a:pt x="457200" y="0"/>
                </a:lnTo>
                <a:lnTo>
                  <a:pt x="457200" y="3632200"/>
                </a:lnTo>
                <a:lnTo>
                  <a:pt x="0" y="3632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56331" y="9392944"/>
            <a:ext cx="1676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dirty="0"/>
              <a:t>source: E.</a:t>
            </a:r>
            <a:r>
              <a:rPr lang="en-US" dirty="0"/>
              <a:t> </a:t>
            </a:r>
            <a:r>
              <a:rPr dirty="0" err="1"/>
              <a:t>Tufte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92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9496" y="2324100"/>
            <a:ext cx="12501271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/>
          <p:cNvSpPr txBox="1"/>
          <p:nvPr/>
        </p:nvSpPr>
        <p:spPr>
          <a:xfrm>
            <a:off x="12556331" y="9392944"/>
            <a:ext cx="1676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dirty="0"/>
              <a:t>source: E.</a:t>
            </a:r>
            <a:r>
              <a:rPr lang="en-US" dirty="0"/>
              <a:t> </a:t>
            </a:r>
            <a:r>
              <a:rPr dirty="0" err="1"/>
              <a:t>Tufte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26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64512" y="2847882"/>
            <a:ext cx="6121400" cy="612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3031" y="2946400"/>
            <a:ext cx="5816600" cy="581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3031" y="2946400"/>
            <a:ext cx="5816600" cy="5816600"/>
          </a:xfrm>
          <a:custGeom>
            <a:avLst/>
            <a:gdLst/>
            <a:ahLst/>
            <a:cxnLst/>
            <a:rect l="l" t="t" r="r" b="b"/>
            <a:pathLst>
              <a:path w="5816600" h="5816600">
                <a:moveTo>
                  <a:pt x="0" y="0"/>
                </a:moveTo>
                <a:lnTo>
                  <a:pt x="5816600" y="0"/>
                </a:lnTo>
                <a:lnTo>
                  <a:pt x="5816600" y="5816600"/>
                </a:lnTo>
                <a:lnTo>
                  <a:pt x="0" y="5816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60631" y="1562100"/>
            <a:ext cx="2844800" cy="2844800"/>
          </a:xfrm>
          <a:custGeom>
            <a:avLst/>
            <a:gdLst/>
            <a:ahLst/>
            <a:cxnLst/>
            <a:rect l="l" t="t" r="r" b="b"/>
            <a:pathLst>
              <a:path w="2844800" h="2844800">
                <a:moveTo>
                  <a:pt x="0" y="0"/>
                </a:moveTo>
                <a:lnTo>
                  <a:pt x="2844800" y="0"/>
                </a:lnTo>
                <a:lnTo>
                  <a:pt x="2844800" y="2844800"/>
                </a:lnTo>
                <a:lnTo>
                  <a:pt x="0" y="2844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5331" y="742728"/>
            <a:ext cx="7620000" cy="117488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wrap="square" lIns="0" tIns="331098" rIns="0" bIns="0" rtlCol="0">
            <a:spAutoFit/>
          </a:bodyPr>
          <a:lstStyle/>
          <a:p>
            <a:pPr marL="215900"/>
            <a:r>
              <a:rPr lang="en-US" spc="-265" dirty="0"/>
              <a:t>CONFIRM HYPOTHESES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0" y="8610600"/>
            <a:ext cx="2167731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en-US" sz="2400" spc="-50" dirty="0">
                <a:solidFill>
                  <a:srgbClr val="595959"/>
                </a:solidFill>
                <a:latin typeface="Gill Sans MT"/>
                <a:cs typeface="Gill Sans MT"/>
              </a:rPr>
              <a:t>London Cholera Outbreak</a:t>
            </a:r>
          </a:p>
          <a:p>
            <a:pPr marL="12700" algn="r"/>
            <a:r>
              <a:rPr sz="2400" spc="-50" dirty="0">
                <a:solidFill>
                  <a:srgbClr val="595959"/>
                </a:solidFill>
                <a:latin typeface="Gill Sans MT"/>
                <a:cs typeface="Gill Sans MT"/>
              </a:rPr>
              <a:t>J</a:t>
            </a:r>
            <a:r>
              <a:rPr sz="2400" spc="-15" dirty="0">
                <a:solidFill>
                  <a:srgbClr val="595959"/>
                </a:solidFill>
                <a:latin typeface="Gill Sans MT"/>
                <a:cs typeface="Gill Sans MT"/>
              </a:rPr>
              <a:t>o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hn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595959"/>
                </a:solidFill>
                <a:latin typeface="Gill Sans MT"/>
                <a:cs typeface="Gill Sans MT"/>
              </a:rPr>
              <a:t>Sn</a:t>
            </a:r>
            <a:r>
              <a:rPr sz="2400" spc="-40" dirty="0">
                <a:solidFill>
                  <a:srgbClr val="595959"/>
                </a:solidFill>
                <a:latin typeface="Gill Sans MT"/>
                <a:cs typeface="Gill Sans MT"/>
              </a:rPr>
              <a:t>o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w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1854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>
            <a:spLocks noChangeAspect="1"/>
          </p:cNvSpPr>
          <p:nvPr/>
        </p:nvSpPr>
        <p:spPr>
          <a:xfrm>
            <a:off x="2542634" y="1143000"/>
            <a:ext cx="12254994" cy="795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2506470" y="9179370"/>
            <a:ext cx="326806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F</a:t>
            </a:r>
            <a:r>
              <a:rPr lang="en-US" dirty="0"/>
              <a:t>lorence </a:t>
            </a:r>
            <a:r>
              <a:rPr dirty="0"/>
              <a:t>Nightingale 1856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146131" y="381000"/>
            <a:ext cx="9945833" cy="862038"/>
          </a:xfrm>
          <a:prstGeom prst="rect">
            <a:avLst/>
          </a:prstGeom>
        </p:spPr>
        <p:txBody>
          <a:bodyPr/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COMMUNICATE IDEAS</a:t>
            </a:r>
          </a:p>
        </p:txBody>
      </p:sp>
    </p:spTree>
    <p:extLst>
      <p:ext uri="{BB962C8B-B14F-4D97-AF65-F5344CB8AC3E}">
        <p14:creationId xmlns:p14="http://schemas.microsoft.com/office/powerpoint/2010/main" val="397148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752142"/>
            <a:ext cx="13004800" cy="623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2726" y="9179370"/>
            <a:ext cx="24695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0" dirty="0">
                <a:solidFill>
                  <a:srgbClr val="595959"/>
                </a:solidFill>
                <a:latin typeface="Gill Sans MT"/>
                <a:cs typeface="Gill Sans MT"/>
              </a:rPr>
              <a:t>J</a:t>
            </a:r>
            <a:r>
              <a:rPr sz="2400" spc="-15" dirty="0">
                <a:solidFill>
                  <a:srgbClr val="595959"/>
                </a:solidFill>
                <a:latin typeface="Gill Sans MT"/>
                <a:cs typeface="Gill Sans MT"/>
              </a:rPr>
              <a:t>os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eph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Gill Sans MT"/>
                <a:cs typeface="Gill Sans MT"/>
              </a:rPr>
              <a:t>M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i</a:t>
            </a:r>
            <a:r>
              <a:rPr sz="2400" spc="-15" dirty="0">
                <a:solidFill>
                  <a:srgbClr val="595959"/>
                </a:solidFill>
                <a:latin typeface="Gill Sans MT"/>
                <a:cs typeface="Gill Sans MT"/>
              </a:rPr>
              <a:t>na</a:t>
            </a:r>
            <a:r>
              <a:rPr sz="2400" spc="-50" dirty="0">
                <a:solidFill>
                  <a:srgbClr val="595959"/>
                </a:solidFill>
                <a:latin typeface="Gill Sans MT"/>
                <a:cs typeface="Gill Sans MT"/>
              </a:rPr>
              <a:t>r</a:t>
            </a:r>
            <a:r>
              <a:rPr sz="2400" spc="-15" dirty="0">
                <a:solidFill>
                  <a:srgbClr val="595959"/>
                </a:solidFill>
                <a:latin typeface="Gill Sans MT"/>
                <a:cs typeface="Gill Sans MT"/>
              </a:rPr>
              <a:t>d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1861</a:t>
            </a:r>
            <a:endParaRPr sz="2400">
              <a:solidFill>
                <a:srgbClr val="595959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3584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why does visualization 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13</a:t>
            </a:r>
            <a:endParaRPr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why does visualization work?</a:t>
            </a:r>
          </a:p>
          <a:p>
            <a:pPr lvl="1"/>
            <a:r>
              <a:rPr lang="en-US"/>
              <a:t>cognition is limited</a:t>
            </a:r>
          </a:p>
          <a:p>
            <a:endParaRPr lang="en-US" dirty="0"/>
          </a:p>
        </p:txBody>
      </p:sp>
      <p:sp>
        <p:nvSpPr>
          <p:cNvPr id="13" name="object 2">
            <a:hlinkClick r:id="rId3"/>
          </p:cNvPr>
          <p:cNvSpPr/>
          <p:nvPr/>
        </p:nvSpPr>
        <p:spPr>
          <a:xfrm>
            <a:off x="7831931" y="1524000"/>
            <a:ext cx="8407400" cy="624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does visualization work?</a:t>
            </a:r>
          </a:p>
          <a:p>
            <a:pPr lvl="1"/>
            <a:r>
              <a:rPr lang="en-US" dirty="0"/>
              <a:t>cognition is limited</a:t>
            </a:r>
          </a:p>
          <a:p>
            <a:pPr lvl="1"/>
            <a:r>
              <a:rPr lang="en-US" dirty="0"/>
              <a:t>memory is limited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426031" y="527050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26"/>
                </a:moveTo>
                <a:lnTo>
                  <a:pt x="2489200" y="2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sz="6600" dirty="0"/>
              <a:t>34</a:t>
            </a:r>
          </a:p>
          <a:p>
            <a:pPr lvl="1" algn="r"/>
            <a:r>
              <a:rPr lang="en-US" sz="6600" dirty="0"/>
              <a:t>calculation exercise . . .   </a:t>
            </a:r>
            <a:r>
              <a:rPr lang="en-US" sz="6600" u="sng" dirty="0"/>
              <a:t>x	28</a:t>
            </a:r>
          </a:p>
          <a:p>
            <a:pPr lvl="1" algn="r"/>
            <a:r>
              <a:rPr lang="en-US" sz="6600" dirty="0"/>
              <a:t>952</a:t>
            </a:r>
          </a:p>
        </p:txBody>
      </p:sp>
      <p:sp>
        <p:nvSpPr>
          <p:cNvPr id="8" name="Rectangle 7"/>
          <p:cNvSpPr/>
          <p:nvPr/>
        </p:nvSpPr>
        <p:spPr>
          <a:xfrm>
            <a:off x="13470731" y="2057400"/>
            <a:ext cx="23622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426031" y="527050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26"/>
                </a:moveTo>
                <a:lnTo>
                  <a:pt x="2489200" y="2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sz="6600" dirty="0"/>
              <a:t>79</a:t>
            </a:r>
          </a:p>
          <a:p>
            <a:pPr lvl="1" algn="r"/>
            <a:r>
              <a:rPr lang="en-US" sz="6600" dirty="0"/>
              <a:t>calculation exercise . . .   </a:t>
            </a:r>
            <a:r>
              <a:rPr lang="en-US" sz="6600" u="sng" dirty="0"/>
              <a:t>x	16</a:t>
            </a:r>
          </a:p>
          <a:p>
            <a:pPr lvl="1" algn="r"/>
            <a:r>
              <a:rPr lang="en-US" sz="6600" dirty="0"/>
              <a:t>1264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94531" y="1993900"/>
            <a:ext cx="23622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8223250"/>
            <a:ext cx="13004800" cy="1530350"/>
          </a:xfrm>
          <a:custGeom>
            <a:avLst/>
            <a:gdLst/>
            <a:ahLst/>
            <a:cxnLst/>
            <a:rect l="l" t="t" r="r" b="b"/>
            <a:pathLst>
              <a:path w="13004800" h="1530350">
                <a:moveTo>
                  <a:pt x="0" y="1530350"/>
                </a:moveTo>
                <a:lnTo>
                  <a:pt x="13004800" y="1530350"/>
                </a:lnTo>
                <a:lnTo>
                  <a:pt x="13004800" y="0"/>
                </a:lnTo>
                <a:lnTo>
                  <a:pt x="0" y="0"/>
                </a:lnTo>
                <a:lnTo>
                  <a:pt x="0" y="153035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03863" y="190501"/>
            <a:ext cx="5733415" cy="3847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55900"/>
            <a:r>
              <a:rPr sz="25000" b="1" dirty="0">
                <a:solidFill>
                  <a:srgbClr val="FFD479"/>
                </a:solidFill>
                <a:latin typeface="Rockwell"/>
                <a:cs typeface="Rockwell"/>
              </a:rPr>
              <a:t>d</a:t>
            </a:r>
            <a:endParaRPr sz="25000">
              <a:latin typeface="Rockwell"/>
              <a:cs typeface="Rockwel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7431" y="1"/>
            <a:ext cx="5080000" cy="3834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7185">
              <a:lnSpc>
                <a:spcPts val="29864"/>
              </a:lnSpc>
            </a:pPr>
            <a:r>
              <a:rPr sz="25000" b="1" spc="-5" dirty="0">
                <a:solidFill>
                  <a:srgbClr val="FFD479"/>
                </a:solidFill>
                <a:latin typeface="Rockwell"/>
                <a:cs typeface="Rockwell"/>
              </a:rPr>
              <a:t>t</a:t>
            </a:r>
            <a:r>
              <a:rPr sz="25000" b="1" dirty="0">
                <a:solidFill>
                  <a:srgbClr val="FFD479"/>
                </a:solidFill>
                <a:latin typeface="Rockwell"/>
                <a:cs typeface="Rockwell"/>
              </a:rPr>
              <a:t>a</a:t>
            </a:r>
            <a:endParaRPr sz="25000">
              <a:latin typeface="Rockwell"/>
              <a:cs typeface="Rockwel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21262" y="174532"/>
            <a:ext cx="3051268" cy="4102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13431" y="266700"/>
            <a:ext cx="2959100" cy="381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13431" y="266700"/>
            <a:ext cx="2959100" cy="0"/>
          </a:xfrm>
          <a:custGeom>
            <a:avLst/>
            <a:gdLst/>
            <a:ahLst/>
            <a:cxnLst/>
            <a:rect l="l" t="t" r="r" b="b"/>
            <a:pathLst>
              <a:path w="2959100">
                <a:moveTo>
                  <a:pt x="0" y="0"/>
                </a:moveTo>
                <a:lnTo>
                  <a:pt x="2959100" y="0"/>
                </a:lnTo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13431" y="266700"/>
            <a:ext cx="2959100" cy="3810000"/>
          </a:xfrm>
          <a:custGeom>
            <a:avLst/>
            <a:gdLst/>
            <a:ahLst/>
            <a:cxnLst/>
            <a:rect l="l" t="t" r="r" b="b"/>
            <a:pathLst>
              <a:path w="2959100" h="3810000">
                <a:moveTo>
                  <a:pt x="2959100" y="3810000"/>
                </a:moveTo>
                <a:lnTo>
                  <a:pt x="0" y="3810000"/>
                </a:lnTo>
                <a:lnTo>
                  <a:pt x="0" y="0"/>
                </a:lnTo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0998" y="3374931"/>
            <a:ext cx="9273175" cy="389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3167" y="3467100"/>
            <a:ext cx="8981075" cy="360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3166" y="3467100"/>
            <a:ext cx="8981440" cy="3606800"/>
          </a:xfrm>
          <a:custGeom>
            <a:avLst/>
            <a:gdLst/>
            <a:ahLst/>
            <a:cxnLst/>
            <a:rect l="l" t="t" r="r" b="b"/>
            <a:pathLst>
              <a:path w="8981440" h="3606800">
                <a:moveTo>
                  <a:pt x="0" y="0"/>
                </a:moveTo>
                <a:lnTo>
                  <a:pt x="8981075" y="0"/>
                </a:lnTo>
                <a:lnTo>
                  <a:pt x="8981075" y="3606800"/>
                </a:lnTo>
                <a:lnTo>
                  <a:pt x="0" y="3606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7732" y="2968532"/>
            <a:ext cx="3222531" cy="678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7731" y="3060700"/>
            <a:ext cx="3022600" cy="669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7731" y="3060700"/>
            <a:ext cx="3022600" cy="6692900"/>
          </a:xfrm>
          <a:custGeom>
            <a:avLst/>
            <a:gdLst/>
            <a:ahLst/>
            <a:cxnLst/>
            <a:rect l="l" t="t" r="r" b="b"/>
            <a:pathLst>
              <a:path w="3022600" h="6692900">
                <a:moveTo>
                  <a:pt x="0" y="0"/>
                </a:moveTo>
                <a:lnTo>
                  <a:pt x="3022600" y="0"/>
                </a:lnTo>
                <a:lnTo>
                  <a:pt x="3022600" y="6692900"/>
                </a:lnTo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1694" y="98332"/>
            <a:ext cx="6024968" cy="487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3862" y="190500"/>
            <a:ext cx="5732868" cy="4584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3863" y="190500"/>
            <a:ext cx="5733415" cy="4584700"/>
          </a:xfrm>
          <a:custGeom>
            <a:avLst/>
            <a:gdLst/>
            <a:ahLst/>
            <a:cxnLst/>
            <a:rect l="l" t="t" r="r" b="b"/>
            <a:pathLst>
              <a:path w="5733415" h="4584700">
                <a:moveTo>
                  <a:pt x="0" y="0"/>
                </a:moveTo>
                <a:lnTo>
                  <a:pt x="5732868" y="0"/>
                </a:lnTo>
                <a:lnTo>
                  <a:pt x="5732868" y="4584700"/>
                </a:lnTo>
                <a:lnTo>
                  <a:pt x="0" y="458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95262" y="1"/>
            <a:ext cx="5372100" cy="3362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87431" y="0"/>
            <a:ext cx="5080000" cy="316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7431" y="0"/>
            <a:ext cx="5080000" cy="3162300"/>
          </a:xfrm>
          <a:custGeom>
            <a:avLst/>
            <a:gdLst/>
            <a:ahLst/>
            <a:cxnLst/>
            <a:rect l="l" t="t" r="r" b="b"/>
            <a:pathLst>
              <a:path w="5080000" h="3162300">
                <a:moveTo>
                  <a:pt x="5080000" y="0"/>
                </a:moveTo>
                <a:lnTo>
                  <a:pt x="5080000" y="3162300"/>
                </a:lnTo>
                <a:lnTo>
                  <a:pt x="0" y="3162300"/>
                </a:lnTo>
                <a:lnTo>
                  <a:pt x="0" y="0"/>
                </a:lnTo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92562" y="3717865"/>
            <a:ext cx="4079968" cy="60357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84731" y="3810000"/>
            <a:ext cx="3987800" cy="5943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84731" y="3810032"/>
            <a:ext cx="0" cy="2292350"/>
          </a:xfrm>
          <a:custGeom>
            <a:avLst/>
            <a:gdLst/>
            <a:ahLst/>
            <a:cxnLst/>
            <a:rect l="l" t="t" r="r" b="b"/>
            <a:pathLst>
              <a:path h="2292350">
                <a:moveTo>
                  <a:pt x="0" y="2292317"/>
                </a:moveTo>
                <a:lnTo>
                  <a:pt x="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4731" y="8223250"/>
            <a:ext cx="0" cy="1530350"/>
          </a:xfrm>
          <a:custGeom>
            <a:avLst/>
            <a:gdLst/>
            <a:ahLst/>
            <a:cxnLst/>
            <a:rect l="l" t="t" r="r" b="b"/>
            <a:pathLst>
              <a:path h="1530350">
                <a:moveTo>
                  <a:pt x="0" y="1530349"/>
                </a:moveTo>
                <a:lnTo>
                  <a:pt x="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84731" y="3810032"/>
            <a:ext cx="3987800" cy="0"/>
          </a:xfrm>
          <a:custGeom>
            <a:avLst/>
            <a:gdLst/>
            <a:ahLst/>
            <a:cxnLst/>
            <a:rect l="l" t="t" r="r" b="b"/>
            <a:pathLst>
              <a:path w="3987800">
                <a:moveTo>
                  <a:pt x="39878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2268" y="7415517"/>
            <a:ext cx="2288388" cy="2288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60201" y="7415517"/>
            <a:ext cx="2288388" cy="22883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72605" y="7460212"/>
            <a:ext cx="2190059" cy="21900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40195" y="7276929"/>
            <a:ext cx="2565573" cy="2476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47067" y="1340101"/>
            <a:ext cx="6805295" cy="3847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964"/>
              </a:lnSpc>
            </a:pPr>
            <a:r>
              <a:rPr sz="25000" b="1" dirty="0">
                <a:solidFill>
                  <a:srgbClr val="FFD479"/>
                </a:solidFill>
                <a:latin typeface="Rockwell"/>
                <a:cs typeface="Rockwell"/>
              </a:rPr>
              <a:t>d</a:t>
            </a:r>
            <a:r>
              <a:rPr sz="25000" b="1" spc="-5" dirty="0">
                <a:solidFill>
                  <a:srgbClr val="FFD479"/>
                </a:solidFill>
                <a:latin typeface="Rockwell"/>
                <a:cs typeface="Rockwell"/>
              </a:rPr>
              <a:t>at</a:t>
            </a:r>
            <a:r>
              <a:rPr sz="25000" b="1" dirty="0">
                <a:solidFill>
                  <a:srgbClr val="FFD479"/>
                </a:solidFill>
                <a:latin typeface="Rockwell"/>
                <a:cs typeface="Rockwell"/>
              </a:rPr>
              <a:t>a</a:t>
            </a:r>
            <a:endParaRPr sz="25000">
              <a:latin typeface="Rockwell"/>
              <a:cs typeface="Rockwel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67731" y="6102350"/>
            <a:ext cx="13004800" cy="2120900"/>
          </a:xfrm>
          <a:custGeom>
            <a:avLst/>
            <a:gdLst/>
            <a:ahLst/>
            <a:cxnLst/>
            <a:rect l="l" t="t" r="r" b="b"/>
            <a:pathLst>
              <a:path w="13004800" h="2120900">
                <a:moveTo>
                  <a:pt x="0" y="212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120900"/>
                </a:lnTo>
                <a:lnTo>
                  <a:pt x="0" y="212090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7731" y="608330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0"/>
                </a:moveTo>
                <a:lnTo>
                  <a:pt x="13004800" y="0"/>
                </a:lnTo>
                <a:lnTo>
                  <a:pt x="130048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67731" y="8223250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>
                <a:moveTo>
                  <a:pt x="130048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57372" y="6562629"/>
            <a:ext cx="1221486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900" spc="-35" dirty="0">
                <a:solidFill>
                  <a:srgbClr val="FFFFFF"/>
                </a:solidFill>
                <a:latin typeface="Gill Sans MT"/>
                <a:cs typeface="Gill Sans MT"/>
              </a:rPr>
              <a:t>INDUSTRIAL</a:t>
            </a:r>
            <a:r>
              <a:rPr sz="5900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900" dirty="0">
                <a:solidFill>
                  <a:srgbClr val="FFFFFF"/>
                </a:solidFill>
                <a:latin typeface="Gill Sans MT"/>
                <a:cs typeface="Gill Sans MT"/>
              </a:rPr>
              <a:t>RE</a:t>
            </a:r>
            <a:r>
              <a:rPr sz="5900" spc="-240" dirty="0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sz="5900" spc="-5" dirty="0">
                <a:solidFill>
                  <a:srgbClr val="FFFFFF"/>
                </a:solidFill>
                <a:latin typeface="Gill Sans MT"/>
                <a:cs typeface="Gill Sans MT"/>
              </a:rPr>
              <a:t>OL</a:t>
            </a:r>
            <a:r>
              <a:rPr sz="5900" dirty="0">
                <a:solidFill>
                  <a:srgbClr val="FFFFFF"/>
                </a:solidFill>
                <a:latin typeface="Gill Sans MT"/>
                <a:cs typeface="Gill Sans MT"/>
              </a:rPr>
              <a:t>UTI</a:t>
            </a:r>
            <a:r>
              <a:rPr sz="5900" spc="-5" dirty="0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sz="5900" spc="-50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5900" spc="-5" dirty="0">
                <a:solidFill>
                  <a:srgbClr val="FFFFFF"/>
                </a:solidFill>
                <a:latin typeface="Gill Sans MT"/>
                <a:cs typeface="Gill Sans MT"/>
              </a:rPr>
              <a:t> O</a:t>
            </a:r>
            <a:r>
              <a:rPr sz="5900" dirty="0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sz="5900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900" spc="-330" dirty="0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sz="5900" spc="-635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5900" spc="-595" dirty="0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sz="5900" spc="-40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endParaRPr sz="5900" dirty="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57331" y="7371988"/>
            <a:ext cx="59474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80" dirty="0">
                <a:solidFill>
                  <a:srgbClr val="FFFFFF"/>
                </a:solidFill>
                <a:latin typeface="Gill Sans MT"/>
                <a:cs typeface="Gill Sans MT"/>
              </a:rPr>
              <a:t>Joe</a:t>
            </a:r>
            <a:r>
              <a:rPr sz="3600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Gill Sans MT"/>
                <a:cs typeface="Gill Sans MT"/>
              </a:rPr>
              <a:t>H</a:t>
            </a:r>
            <a:r>
              <a:rPr sz="3600" spc="-90" dirty="0">
                <a:solidFill>
                  <a:srgbClr val="FFFFFF"/>
                </a:solidFill>
                <a:latin typeface="Gill Sans MT"/>
                <a:cs typeface="Gill Sans MT"/>
              </a:rPr>
              <a:t>elle</a:t>
            </a:r>
            <a:r>
              <a:rPr sz="3600" spc="40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600" spc="-120" dirty="0">
                <a:solidFill>
                  <a:srgbClr val="FFFFFF"/>
                </a:solidFill>
                <a:latin typeface="Gill Sans MT"/>
                <a:cs typeface="Gill Sans MT"/>
              </a:rPr>
              <a:t>st</a:t>
            </a:r>
            <a:r>
              <a:rPr sz="3600" spc="-60" dirty="0">
                <a:solidFill>
                  <a:srgbClr val="FFFFFF"/>
                </a:solidFill>
                <a:latin typeface="Gill Sans MT"/>
                <a:cs typeface="Gill Sans MT"/>
              </a:rPr>
              <a:t>ein</a:t>
            </a:r>
            <a:r>
              <a:rPr sz="3600" spc="-16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3600" spc="-2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Gill Sans MT"/>
                <a:cs typeface="Gill Sans MT"/>
              </a:rPr>
              <a:t>U</a:t>
            </a:r>
            <a:r>
              <a:rPr sz="3600" spc="-130" dirty="0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sz="3600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00" spc="-125" dirty="0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sz="3600" spc="-14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sz="3600" spc="25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3600" spc="-190" dirty="0">
                <a:solidFill>
                  <a:srgbClr val="FFFFFF"/>
                </a:solidFill>
                <a:latin typeface="Gill Sans MT"/>
                <a:cs typeface="Gill Sans MT"/>
              </a:rPr>
              <a:t>k</a:t>
            </a:r>
            <a:r>
              <a:rPr sz="3600" spc="-65" dirty="0">
                <a:solidFill>
                  <a:srgbClr val="FFFFFF"/>
                </a:solidFill>
                <a:latin typeface="Gill Sans MT"/>
                <a:cs typeface="Gill Sans MT"/>
              </a:rPr>
              <a:t>le</a:t>
            </a:r>
            <a:r>
              <a:rPr sz="3600" spc="-405" dirty="0">
                <a:solidFill>
                  <a:srgbClr val="FFFFFF"/>
                </a:solidFill>
                <a:latin typeface="Gill Sans MT"/>
                <a:cs typeface="Gill Sans MT"/>
              </a:rPr>
              <a:t>y</a:t>
            </a:r>
            <a:r>
              <a:rPr sz="3600" spc="-16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3600" spc="-2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00" dirty="0">
                <a:solidFill>
                  <a:srgbClr val="FFFFFF"/>
                </a:solidFill>
                <a:latin typeface="Gill Sans MT"/>
                <a:cs typeface="Gill Sans MT"/>
              </a:rPr>
              <a:t>2008</a:t>
            </a:r>
            <a:endParaRPr sz="36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47962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426031" y="527050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26"/>
                </a:moveTo>
                <a:lnTo>
                  <a:pt x="2489200" y="2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algn="r"/>
            <a:r>
              <a:rPr lang="en-US" sz="6600" dirty="0"/>
              <a:t>34</a:t>
            </a:r>
          </a:p>
          <a:p>
            <a:pPr lvl="1" algn="r"/>
            <a:r>
              <a:rPr lang="en-US" sz="6600" dirty="0"/>
              <a:t>calculation exercise . . .   </a:t>
            </a:r>
            <a:r>
              <a:rPr lang="en-US" sz="6600" u="sng" dirty="0"/>
              <a:t>x	28</a:t>
            </a:r>
          </a:p>
          <a:p>
            <a:pPr lvl="1" algn="r"/>
            <a:endParaRPr lang="en-US" sz="6600" u="sng" dirty="0"/>
          </a:p>
        </p:txBody>
      </p:sp>
    </p:spTree>
    <p:extLst>
      <p:ext uri="{BB962C8B-B14F-4D97-AF65-F5344CB8AC3E}">
        <p14:creationId xmlns:p14="http://schemas.microsoft.com/office/powerpoint/2010/main" val="51939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C9618-280A-DD4E-987E-725DE7816D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Visualization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5063-7A4C-0F48-B866-8D24D3C2836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5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5252" y="1177219"/>
            <a:ext cx="6029759" cy="7399162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uses perception to point out interesting things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algn="ctr" defTabSz="1300460">
              <a:spcBef>
                <a:spcPts val="1422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MTHIVLWYADCEQGHKILKMTWYN ARDCAIREQGHLVKMFPSTWYARN GFPSVCEILQGKMFPSNDRCEQDI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PSGHLMFHKMVPSTWYACEQTWRN</a:t>
            </a:r>
          </a:p>
        </p:txBody>
      </p:sp>
    </p:spTree>
    <p:extLst>
      <p:ext uri="{BB962C8B-B14F-4D97-AF65-F5344CB8AC3E}">
        <p14:creationId xmlns:p14="http://schemas.microsoft.com/office/powerpoint/2010/main" val="4194502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MTHI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LWYADCEQGHKILKMTWYN ARDCAIREQGHL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KMFPSTWYARN GFPS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CEILQGKMFPSNDRCEQDI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PSGHLMFHKM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PSTWYACEQTWRN</a:t>
            </a:r>
          </a:p>
        </p:txBody>
      </p:sp>
    </p:spTree>
    <p:extLst>
      <p:ext uri="{BB962C8B-B14F-4D97-AF65-F5344CB8AC3E}">
        <p14:creationId xmlns:p14="http://schemas.microsoft.com/office/powerpoint/2010/main" val="605641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524392" y="1177219"/>
            <a:ext cx="6291479" cy="7399162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uses pictures to enhance working memory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3268" y="56788"/>
            <a:ext cx="2247265" cy="9807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15	19	60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33	11	75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57	34	79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18	51	92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73	22	13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71	60	22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17	10	68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73	18	55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65	46	29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60	73	22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46	92	97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10	58	46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57	17	83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26	99	33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88	92	60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91	29	57</a:t>
            </a:r>
          </a:p>
          <a:p>
            <a:pPr marL="12700">
              <a:spcBef>
                <a:spcPts val="190"/>
              </a:spcBef>
              <a:tabLst>
                <a:tab pos="900430" algn="l"/>
                <a:tab pos="1776730" algn="l"/>
              </a:tabLst>
            </a:pPr>
            <a:r>
              <a:rPr sz="3600" dirty="0">
                <a:solidFill>
                  <a:srgbClr val="595959"/>
                </a:solidFill>
                <a:cs typeface="Gill Sans MT"/>
              </a:rPr>
              <a:t>96	12	47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698331" y="1177219"/>
            <a:ext cx="9753600" cy="7399162"/>
          </a:xfrm>
        </p:spPr>
        <p:txBody>
          <a:bodyPr/>
          <a:lstStyle/>
          <a:p>
            <a:r>
              <a:rPr lang="en-US" dirty="0"/>
              <a:t>given these numbers . . .</a:t>
            </a:r>
          </a:p>
          <a:p>
            <a:pPr lvl="1"/>
            <a:r>
              <a:rPr lang="en-US" dirty="0"/>
              <a:t>. . . what number appears most often?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1031" y="3775891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cs typeface="Gill Sans MT"/>
              </a:rPr>
              <a:t>60</a:t>
            </a:r>
          </a:p>
        </p:txBody>
      </p:sp>
      <p:sp>
        <p:nvSpPr>
          <p:cNvPr id="3" name="object 3"/>
          <p:cNvSpPr/>
          <p:nvPr/>
        </p:nvSpPr>
        <p:spPr>
          <a:xfrm>
            <a:off x="3577431" y="39306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481" y="190500"/>
            <a:ext cx="0" cy="9372600"/>
          </a:xfrm>
          <a:custGeom>
            <a:avLst/>
            <a:gdLst/>
            <a:ahLst/>
            <a:cxnLst/>
            <a:rect l="l" t="t" r="r" b="b"/>
            <a:pathLst>
              <a:path h="9372600">
                <a:moveTo>
                  <a:pt x="0" y="9372599"/>
                </a:moveTo>
                <a:lnTo>
                  <a:pt x="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4537" y="25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4538" y="25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4537" y="4829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4538" y="4829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74537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74538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74537" y="104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4538" y="104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74537" y="1283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74538" y="1283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74537" y="17275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74538" y="17275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4537" y="21339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4538" y="21339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4537" y="2464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74538" y="2464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74537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74538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74537" y="2845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74538" y="2845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74537" y="3137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74538" y="3137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74537" y="33785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74538" y="33785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74537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74538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74537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74538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74537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74538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74537" y="4331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74538" y="4331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74537" y="469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74538" y="469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74537" y="5042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74538" y="5042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74537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74538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74537" y="6236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4538" y="62360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74537" y="640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74538" y="640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74537" y="6756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74538" y="6756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74537" y="70488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174538" y="70488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74537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74538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74537" y="76838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174538" y="76838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74537" y="7836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174538" y="7836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74537" y="8052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174538" y="8052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174537" y="8242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174538" y="8242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74537" y="850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5"/>
                </a:lnTo>
                <a:lnTo>
                  <a:pt x="116796" y="97410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174538" y="850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74537" y="866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5"/>
                </a:lnTo>
                <a:lnTo>
                  <a:pt x="116796" y="97410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174538" y="866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39637" y="866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5"/>
                </a:lnTo>
                <a:lnTo>
                  <a:pt x="116796" y="97410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39638" y="866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339637" y="850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5"/>
                </a:lnTo>
                <a:lnTo>
                  <a:pt x="116796" y="97410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339638" y="850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339637" y="7836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339638" y="78362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39637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339638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504737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504738" y="7391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339637" y="6756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39638" y="67567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339637" y="640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339638" y="640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339637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39638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04737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504738" y="520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339637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339638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504737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504738" y="4064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339637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339638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504737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504738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669837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669838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834937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34938" y="38611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339637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339638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504737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504738" y="3543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339637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339638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504737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504738" y="26546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339637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339638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504737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1279" y="0"/>
                </a:moveTo>
                <a:lnTo>
                  <a:pt x="16393" y="20375"/>
                </a:lnTo>
                <a:lnTo>
                  <a:pt x="0" y="64720"/>
                </a:lnTo>
                <a:lnTo>
                  <a:pt x="1520" y="76662"/>
                </a:lnTo>
                <a:lnTo>
                  <a:pt x="29763" y="117125"/>
                </a:lnTo>
                <a:lnTo>
                  <a:pt x="64308" y="126584"/>
                </a:lnTo>
                <a:lnTo>
                  <a:pt x="76281" y="125206"/>
                </a:lnTo>
                <a:lnTo>
                  <a:pt x="116796" y="97411"/>
                </a:lnTo>
                <a:lnTo>
                  <a:pt x="126791" y="62716"/>
                </a:lnTo>
                <a:lnTo>
                  <a:pt x="125562" y="50711"/>
                </a:lnTo>
                <a:lnTo>
                  <a:pt x="105487" y="15730"/>
                </a:lnTo>
                <a:lnTo>
                  <a:pt x="61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504738" y="889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8194" y="18285"/>
                </a:moveTo>
                <a:lnTo>
                  <a:pt x="116263" y="28144"/>
                </a:lnTo>
                <a:lnTo>
                  <a:pt x="122053" y="39070"/>
                </a:lnTo>
                <a:lnTo>
                  <a:pt x="125562" y="50711"/>
                </a:lnTo>
                <a:lnTo>
                  <a:pt x="126791" y="62716"/>
                </a:lnTo>
                <a:lnTo>
                  <a:pt x="125739" y="74735"/>
                </a:lnTo>
                <a:lnTo>
                  <a:pt x="98911" y="115605"/>
                </a:lnTo>
                <a:lnTo>
                  <a:pt x="64308" y="126584"/>
                </a:lnTo>
                <a:lnTo>
                  <a:pt x="52342" y="125691"/>
                </a:lnTo>
                <a:lnTo>
                  <a:pt x="11412" y="99353"/>
                </a:lnTo>
                <a:lnTo>
                  <a:pt x="0" y="64720"/>
                </a:lnTo>
                <a:lnTo>
                  <a:pt x="742" y="52803"/>
                </a:lnTo>
                <a:lnTo>
                  <a:pt x="26618" y="11819"/>
                </a:lnTo>
                <a:lnTo>
                  <a:pt x="61279" y="0"/>
                </a:lnTo>
                <a:lnTo>
                  <a:pt x="73152" y="602"/>
                </a:lnTo>
                <a:lnTo>
                  <a:pt x="84680" y="3440"/>
                </a:lnTo>
                <a:lnTo>
                  <a:pt x="95559" y="8490"/>
                </a:lnTo>
                <a:lnTo>
                  <a:pt x="105488" y="15730"/>
                </a:lnTo>
              </a:path>
            </a:pathLst>
          </a:custGeom>
          <a:ln w="254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577431" y="20637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590131" y="1968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158331" y="5604691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cs typeface="Gill Sans MT"/>
              </a:rPr>
              <a:t>40</a:t>
            </a:r>
            <a:endParaRPr sz="2400">
              <a:solidFill>
                <a:srgbClr val="595959"/>
              </a:solidFill>
              <a:cs typeface="Gill Sans MT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577431" y="57594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158331" y="7471591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cs typeface="Gill Sans MT"/>
              </a:rPr>
              <a:t>20</a:t>
            </a:r>
            <a:endParaRPr sz="2400">
              <a:solidFill>
                <a:srgbClr val="595959"/>
              </a:solidFill>
              <a:cs typeface="Gill Sans MT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577431" y="76263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310731" y="9401992"/>
            <a:ext cx="177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cs typeface="Gill Sans MT"/>
              </a:rPr>
              <a:t>0</a:t>
            </a:r>
            <a:endParaRPr sz="2400">
              <a:solidFill>
                <a:srgbClr val="595959"/>
              </a:solidFill>
              <a:cs typeface="Gill Sans MT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577431" y="9556750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127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018631" y="42091"/>
            <a:ext cx="482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cs typeface="Gill Sans MT"/>
              </a:rPr>
              <a:t>100</a:t>
            </a:r>
            <a:endParaRPr sz="2400">
              <a:solidFill>
                <a:srgbClr val="595959"/>
              </a:solidFill>
              <a:cs typeface="Gill Sans MT"/>
            </a:endParaRPr>
          </a:p>
        </p:txBody>
      </p:sp>
      <p:sp>
        <p:nvSpPr>
          <p:cNvPr id="118" name="Content Placeholder 3"/>
          <p:cNvSpPr>
            <a:spLocks noGrp="1"/>
          </p:cNvSpPr>
          <p:nvPr>
            <p:ph sz="half" idx="1"/>
          </p:nvPr>
        </p:nvSpPr>
        <p:spPr>
          <a:xfrm>
            <a:off x="5698331" y="1177219"/>
            <a:ext cx="9753600" cy="7399162"/>
          </a:xfrm>
        </p:spPr>
        <p:txBody>
          <a:bodyPr/>
          <a:lstStyle/>
          <a:p>
            <a:r>
              <a:rPr lang="en-US" dirty="0"/>
              <a:t>given these numbers . . .</a:t>
            </a:r>
          </a:p>
          <a:p>
            <a:pPr lvl="1"/>
            <a:r>
              <a:rPr lang="en-US" dirty="0"/>
              <a:t>. . . what number appears most often?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19" name="object 2"/>
          <p:cNvSpPr txBox="1"/>
          <p:nvPr/>
        </p:nvSpPr>
        <p:spPr>
          <a:xfrm>
            <a:off x="3171031" y="1908991"/>
            <a:ext cx="330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solidFill>
                  <a:srgbClr val="595959"/>
                </a:solidFill>
                <a:cs typeface="Gill Sans MT"/>
              </a:rPr>
              <a:t>8</a:t>
            </a:r>
            <a:r>
              <a:rPr sz="2400" dirty="0">
                <a:solidFill>
                  <a:srgbClr val="595959"/>
                </a:solidFill>
                <a:cs typeface="Gill Sans MT"/>
              </a:rPr>
              <a:t>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23331" y="3660232"/>
            <a:ext cx="12293600" cy="1435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3331" y="3660232"/>
            <a:ext cx="12293600" cy="1435735"/>
          </a:xfrm>
          <a:custGeom>
            <a:avLst/>
            <a:gdLst/>
            <a:ahLst/>
            <a:cxnLst/>
            <a:rect l="l" t="t" r="r" b="b"/>
            <a:pathLst>
              <a:path w="12293600" h="1435735">
                <a:moveTo>
                  <a:pt x="0" y="0"/>
                </a:moveTo>
                <a:lnTo>
                  <a:pt x="12293600" y="0"/>
                </a:lnTo>
                <a:lnTo>
                  <a:pt x="12293600" y="1435197"/>
                </a:lnTo>
                <a:lnTo>
                  <a:pt x="0" y="143519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6207" y="3276600"/>
            <a:ext cx="28778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TRIG</a:t>
            </a:r>
            <a:r>
              <a:rPr sz="2400" spc="-265" dirty="0">
                <a:solidFill>
                  <a:srgbClr val="595959"/>
                </a:solidFill>
                <a:latin typeface="Gill Sans MT"/>
                <a:cs typeface="Gill Sans MT"/>
              </a:rPr>
              <a:t>L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YCERIDE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LEVEL</a:t>
            </a:r>
            <a:endParaRPr sz="2400">
              <a:solidFill>
                <a:srgbClr val="595959"/>
              </a:solidFill>
              <a:latin typeface="Gill Sans MT"/>
              <a:cs typeface="Gill Sans M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DB006C-E31A-C440-9BEF-51FAADFE5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215" y="1177218"/>
            <a:ext cx="9945833" cy="8576381"/>
          </a:xfrm>
        </p:spPr>
        <p:txBody>
          <a:bodyPr>
            <a:normAutofit/>
          </a:bodyPr>
          <a:lstStyle/>
          <a:p>
            <a:r>
              <a:rPr lang="en-US" dirty="0"/>
              <a:t>query exercise . .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QUESTION: Which gender and income level shows a different effect of age on triglyceride levels?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DB006C-E31A-C440-9BEF-51FAADFE5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215" y="1177218"/>
            <a:ext cx="9945833" cy="857638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QUESTION: Which gender and income level shows a different effect of age on triglyceride levels?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CF5862B-ADFB-084E-A655-AC3620F1E5F9}"/>
              </a:ext>
            </a:extLst>
          </p:cNvPr>
          <p:cNvSpPr/>
          <p:nvPr/>
        </p:nvSpPr>
        <p:spPr>
          <a:xfrm>
            <a:off x="5082381" y="1244600"/>
            <a:ext cx="71755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6EA1496-E1BE-6146-B38F-0187D81C2EE8}"/>
              </a:ext>
            </a:extLst>
          </p:cNvPr>
          <p:cNvSpPr txBox="1"/>
          <p:nvPr/>
        </p:nvSpPr>
        <p:spPr>
          <a:xfrm>
            <a:off x="7232557" y="835471"/>
            <a:ext cx="28778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TRIG</a:t>
            </a:r>
            <a:r>
              <a:rPr sz="2400" spc="-265" dirty="0">
                <a:solidFill>
                  <a:srgbClr val="595959"/>
                </a:solidFill>
                <a:latin typeface="Gill Sans MT"/>
                <a:cs typeface="Gill Sans MT"/>
              </a:rPr>
              <a:t>L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YCERIDE</a:t>
            </a:r>
            <a:r>
              <a:rPr sz="2400" spc="-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595959"/>
                </a:solidFill>
                <a:latin typeface="Gill Sans MT"/>
                <a:cs typeface="Gill Sans MT"/>
              </a:rPr>
              <a:t>LEVEL</a:t>
            </a:r>
            <a:endParaRPr sz="2400">
              <a:solidFill>
                <a:srgbClr val="595959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2235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B71DB-7121-E848-AF59-D4B05A9B4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0" b="23093"/>
          <a:stretch/>
        </p:blipFill>
        <p:spPr>
          <a:xfrm>
            <a:off x="7761583" y="0"/>
            <a:ext cx="9578680" cy="976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1098C-0E97-8A4F-93E8-450C9B194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" b="82812"/>
          <a:stretch/>
        </p:blipFill>
        <p:spPr>
          <a:xfrm>
            <a:off x="0" y="22595"/>
            <a:ext cx="7668461" cy="233960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0D01F6D-B2F4-E345-A436-3A71647AA74B}"/>
              </a:ext>
            </a:extLst>
          </p:cNvPr>
          <p:cNvSpPr txBox="1">
            <a:spLocks/>
          </p:cNvSpPr>
          <p:nvPr/>
        </p:nvSpPr>
        <p:spPr>
          <a:xfrm>
            <a:off x="440532" y="2408043"/>
            <a:ext cx="7227930" cy="739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1300460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kern="1200" cap="sm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67073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ctr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ctr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r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MUCH DATA IS THERE?</a:t>
            </a:r>
          </a:p>
          <a:p>
            <a:pPr lvl="1"/>
            <a:endParaRPr lang="en-US" sz="2862" dirty="0"/>
          </a:p>
          <a:p>
            <a:pPr lvl="1"/>
            <a:r>
              <a:rPr lang="en-US" sz="3200" dirty="0"/>
              <a:t>2010: 1.2 zettabytes</a:t>
            </a:r>
          </a:p>
          <a:p>
            <a:pPr lvl="1"/>
            <a:r>
              <a:rPr lang="en-US" sz="3200" dirty="0"/>
              <a:t>2013: 4.4 zettabytes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2020: ~40 zettabytes </a:t>
            </a:r>
          </a:p>
          <a:p>
            <a:pPr lvl="1"/>
            <a:r>
              <a:rPr lang="en-US" sz="3200" dirty="0"/>
              <a:t>2.5 quintillion bytes / day (2.5 EB)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zettabyte ~= 1,000,000,000,000,000,000,000 or 10</a:t>
            </a:r>
            <a:r>
              <a:rPr lang="en-US" sz="3200" baseline="30000" dirty="0"/>
              <a:t>21</a:t>
            </a:r>
          </a:p>
          <a:p>
            <a:pPr lvl="1"/>
            <a:r>
              <a:rPr lang="en-US" sz="3200" dirty="0"/>
              <a:t>(200x all words ever spoken by humans)</a:t>
            </a:r>
          </a:p>
        </p:txBody>
      </p:sp>
    </p:spTree>
    <p:extLst>
      <p:ext uri="{BB962C8B-B14F-4D97-AF65-F5344CB8AC3E}">
        <p14:creationId xmlns:p14="http://schemas.microsoft.com/office/powerpoint/2010/main" val="168196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02781" y="1177219"/>
            <a:ext cx="10934700" cy="739916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</a:t>
            </a:r>
            <a:r>
              <a:rPr lang="en-US" b="1" dirty="0"/>
              <a:t>goal of this course</a:t>
            </a:r>
            <a:r>
              <a:rPr lang="en-US" dirty="0"/>
              <a:t> is to introduce students to the principles, methods, and techniques for effective visual analysis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discuss visualization </a:t>
            </a:r>
            <a:r>
              <a:rPr lang="en-US" b="1" dirty="0"/>
              <a:t>techniques for a broad range of data types.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will </a:t>
            </a:r>
            <a:r>
              <a:rPr lang="en-US" b="1" dirty="0"/>
              <a:t>gain experience</a:t>
            </a:r>
            <a:r>
              <a:rPr lang="en-US" dirty="0"/>
              <a:t>	using visual analysis tools, as well as in </a:t>
            </a:r>
            <a:r>
              <a:rPr lang="en-US" b="1" dirty="0"/>
              <a:t>developing your own</a:t>
            </a:r>
            <a:r>
              <a:rPr lang="en-US" dirty="0"/>
              <a:t> interactive visualization tools.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612173" y="1177219"/>
            <a:ext cx="6115917" cy="73991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FOUNDATIONS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perception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and tasks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encoding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multiple views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filtering and aggregation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8473" y="1177219"/>
            <a:ext cx="4363317" cy="73991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TECHNIQUES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tabular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graphs and trees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maps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A0770-7848-B54A-B318-2080869BB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  <a:p>
            <a:pPr lvl="1"/>
            <a:r>
              <a:rPr lang="en-US" dirty="0"/>
              <a:t>High dimensional data</a:t>
            </a:r>
          </a:p>
          <a:p>
            <a:pPr lvl="1"/>
            <a:r>
              <a:rPr lang="en-US" dirty="0"/>
              <a:t>Vis + Stats</a:t>
            </a:r>
          </a:p>
          <a:p>
            <a:pPr lvl="1"/>
            <a:r>
              <a:rPr lang="en-US" dirty="0"/>
              <a:t>Vis + Machine Learning</a:t>
            </a:r>
          </a:p>
          <a:p>
            <a:pPr lvl="1"/>
            <a:r>
              <a:rPr lang="en-US" dirty="0"/>
              <a:t>Vis + Topology</a:t>
            </a:r>
          </a:p>
        </p:txBody>
      </p:sp>
    </p:spTree>
    <p:extLst>
      <p:ext uri="{BB962C8B-B14F-4D97-AF65-F5344CB8AC3E}">
        <p14:creationId xmlns:p14="http://schemas.microsoft.com/office/powerpoint/2010/main" val="1300230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35873" y="1177219"/>
            <a:ext cx="7868517" cy="7399162"/>
          </a:xfrm>
        </p:spPr>
        <p:txBody>
          <a:bodyPr/>
          <a:lstStyle/>
          <a:p>
            <a:r>
              <a:rPr lang="en-US" dirty="0"/>
              <a:t>GROUND RULES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be respectful of everyone’s time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come to class prepared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critique ideas, not people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discuss ideas together, do the assignments on your own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be engaged!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1565731" y="888662"/>
            <a:ext cx="4953000" cy="21593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00"/>
            <a:r>
              <a:rPr lang="en-US" sz="6000" kern="0"/>
              <a:t>Recommended Watching</a:t>
            </a:r>
            <a:endParaRPr lang="en-US" sz="6000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21273" y="1177219"/>
            <a:ext cx="12897716" cy="7399162"/>
          </a:xfrm>
        </p:spPr>
        <p:txBody>
          <a:bodyPr/>
          <a:lstStyle/>
          <a:p>
            <a:pPr algn="ctr"/>
            <a:r>
              <a:rPr lang="en-US" dirty="0"/>
              <a:t>Recommended Reading</a:t>
            </a:r>
          </a:p>
          <a:p>
            <a:pPr lvl="1" algn="ctr"/>
            <a:r>
              <a:rPr lang="en-US" dirty="0"/>
              <a:t>Visualization Analysis &amp; Design: Chapter 1 (pp. 1-19)</a:t>
            </a:r>
          </a:p>
        </p:txBody>
      </p:sp>
    </p:spTree>
    <p:extLst>
      <p:ext uri="{BB962C8B-B14F-4D97-AF65-F5344CB8AC3E}">
        <p14:creationId xmlns:p14="http://schemas.microsoft.com/office/powerpoint/2010/main" val="3086838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50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45073" y="1177219"/>
            <a:ext cx="13050116" cy="739916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ability to take data—to be able to </a:t>
            </a:r>
            <a:r>
              <a:rPr lang="en-US" b="1" dirty="0"/>
              <a:t>understand</a:t>
            </a:r>
            <a:r>
              <a:rPr lang="en-US" dirty="0"/>
              <a:t> it, to </a:t>
            </a:r>
            <a:r>
              <a:rPr lang="en-US" b="1" dirty="0"/>
              <a:t>process</a:t>
            </a:r>
            <a:r>
              <a:rPr lang="en-US" dirty="0"/>
              <a:t> it, to </a:t>
            </a:r>
            <a:r>
              <a:rPr lang="en-US" b="1" dirty="0"/>
              <a:t>extract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 from it, to </a:t>
            </a:r>
            <a:r>
              <a:rPr lang="en-US" b="1" dirty="0"/>
              <a:t>visualize</a:t>
            </a:r>
            <a:r>
              <a:rPr lang="en-US" dirty="0"/>
              <a:t> it, to </a:t>
            </a:r>
            <a:r>
              <a:rPr lang="en-US" b="1" dirty="0"/>
              <a:t>communicate</a:t>
            </a:r>
            <a:r>
              <a:rPr lang="en-US" dirty="0"/>
              <a:t> it—that’s going to be a hugely important skill in the next decades...</a:t>
            </a:r>
          </a:p>
          <a:p>
            <a:endParaRPr lang="en-US" dirty="0"/>
          </a:p>
          <a:p>
            <a:pPr lvl="1"/>
            <a:r>
              <a:rPr lang="en-US" dirty="0"/>
              <a:t>Because now we really do have essentially free and ubiquitous data. So the complimentary scarce factor is the ability to understand that data and extract value from it.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52783-CCAA-6B4C-B110-566DECFADF3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Google’s Chief Economist, Hal Varian, 2009</a:t>
            </a:r>
          </a:p>
          <a:p>
            <a:r>
              <a:rPr lang="en-US" dirty="0"/>
              <a:t>http://</a:t>
            </a:r>
            <a:r>
              <a:rPr lang="en-US" dirty="0" err="1"/>
              <a:t>flowingdata.com</a:t>
            </a:r>
            <a:r>
              <a:rPr lang="en-US" dirty="0"/>
              <a:t>/2009/02/25/googles-chief-economist-</a:t>
            </a:r>
            <a:r>
              <a:rPr lang="en-US" dirty="0" err="1"/>
              <a:t>hal</a:t>
            </a:r>
            <a:r>
              <a:rPr lang="en-US" dirty="0"/>
              <a:t>-</a:t>
            </a:r>
            <a:r>
              <a:rPr lang="en-US" dirty="0" err="1"/>
              <a:t>varian</a:t>
            </a:r>
            <a:r>
              <a:rPr lang="en-US" dirty="0"/>
              <a:t>-on-statistics-and-data/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CAE868-FEFC-6746-BC19-BB977E57D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4902" y="3195209"/>
            <a:ext cx="11630458" cy="5381172"/>
          </a:xfrm>
        </p:spPr>
        <p:txBody>
          <a:bodyPr>
            <a:normAutofit fontScale="92500" lnSpcReduction="20000"/>
          </a:bodyPr>
          <a:lstStyle/>
          <a:p>
            <a:pPr marL="24765" marR="5080" indent="12065" algn="r">
              <a:lnSpc>
                <a:spcPct val="110800"/>
              </a:lnSpc>
            </a:pPr>
            <a:r>
              <a:rPr lang="en-US" sz="3600" b="1" u="none" cap="none" dirty="0"/>
              <a:t>Big Data: Experts say new forms of information analysis will help people be more nimble and adaptive, but worry over humans' capacity to understand and use these new tools well</a:t>
            </a:r>
          </a:p>
          <a:p>
            <a:pPr marL="24765" marR="40005" indent="-12700" algn="r">
              <a:lnSpc>
                <a:spcPct val="110800"/>
              </a:lnSpc>
              <a:spcBef>
                <a:spcPts val="2350"/>
              </a:spcBef>
            </a:pPr>
            <a:r>
              <a:rPr lang="en-US" sz="2800" u="none" cap="none" dirty="0"/>
              <a:t>Tech experts believe the vast quantities of data that humans and machines </a:t>
            </a:r>
            <a:br>
              <a:rPr lang="en-US" sz="2800" u="none" cap="none" dirty="0"/>
            </a:br>
            <a:r>
              <a:rPr lang="en-US" sz="2800" u="none" cap="none" dirty="0"/>
              <a:t>will be creating by the year 2020 could enhance productivity, improve </a:t>
            </a:r>
            <a:br>
              <a:rPr lang="en-US" sz="2800" u="none" cap="none" dirty="0"/>
            </a:br>
            <a:r>
              <a:rPr lang="en-US" sz="2800" u="none" cap="none" dirty="0"/>
              <a:t>organizational transparency, and expand the frontier of the "knowable future." </a:t>
            </a:r>
            <a:br>
              <a:rPr lang="en-US" sz="2800" u="none" cap="none" dirty="0"/>
            </a:br>
            <a:r>
              <a:rPr lang="en-US" sz="2800" u="none" cap="none" dirty="0"/>
              <a:t>But they worry about "humanity's dashboard" </a:t>
            </a:r>
            <a:r>
              <a:rPr lang="en-US" sz="2800" u="none" cap="none" dirty="0" err="1"/>
              <a:t>beingin</a:t>
            </a:r>
            <a:r>
              <a:rPr lang="en-US" sz="2800" u="none" cap="none" dirty="0"/>
              <a:t> government and </a:t>
            </a:r>
            <a:br>
              <a:rPr lang="en-US" sz="2800" u="none" cap="none" dirty="0"/>
            </a:br>
            <a:r>
              <a:rPr lang="en-US" sz="2800" u="none" cap="none" dirty="0"/>
              <a:t>corporate hands and they are anxious about people's ability to analyze it wisely.</a:t>
            </a:r>
          </a:p>
          <a:p>
            <a:pPr marL="12700" marR="14604" indent="12065" algn="r">
              <a:lnSpc>
                <a:spcPct val="113300"/>
              </a:lnSpc>
              <a:spcBef>
                <a:spcPts val="50"/>
              </a:spcBef>
            </a:pPr>
            <a:endParaRPr lang="en-US" sz="2800" u="none" cap="none" dirty="0"/>
          </a:p>
          <a:p>
            <a:pPr marL="12700" marR="14604" indent="12065" algn="r">
              <a:lnSpc>
                <a:spcPct val="113300"/>
              </a:lnSpc>
              <a:spcBef>
                <a:spcPts val="50"/>
              </a:spcBef>
            </a:pPr>
            <a:r>
              <a:rPr lang="en-US" sz="2800" u="none" cap="none" dirty="0"/>
              <a:t>Janna </a:t>
            </a:r>
            <a:r>
              <a:rPr lang="en-US" sz="2800" u="none" cap="none" dirty="0" err="1"/>
              <a:t>Quitney</a:t>
            </a:r>
            <a:r>
              <a:rPr lang="en-US" sz="2800" u="none" cap="none" dirty="0"/>
              <a:t> Anderson, Elon University</a:t>
            </a:r>
          </a:p>
          <a:p>
            <a:pPr marL="12700" marR="14604" indent="12065" algn="r">
              <a:lnSpc>
                <a:spcPct val="113300"/>
              </a:lnSpc>
              <a:spcBef>
                <a:spcPts val="50"/>
              </a:spcBef>
            </a:pPr>
            <a:r>
              <a:rPr lang="en-US" sz="2800" u="none" cap="none" dirty="0"/>
              <a:t>lee Rainie, Pew Research Center's Internet &amp; American Life Project</a:t>
            </a:r>
          </a:p>
          <a:p>
            <a:pPr marL="12700" marR="14604" indent="12065" algn="r">
              <a:lnSpc>
                <a:spcPct val="113300"/>
              </a:lnSpc>
              <a:spcBef>
                <a:spcPts val="50"/>
              </a:spcBef>
            </a:pPr>
            <a:r>
              <a:rPr lang="en-US" sz="2800" u="none" cap="none" dirty="0"/>
              <a:t>July 20,2012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DE80FC-E4CA-C44F-BE5E-6646E173D64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www.pewinternet.org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-content/uploads/sites/9/media/Files/Reports/2012/PIP_Future_of_Internet_2012_Big_Data.pdf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9583B-6498-0F4F-A6FF-E5642868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31" y="228600"/>
            <a:ext cx="8915400" cy="29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889000"/>
            <a:ext cx="12979400" cy="7962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641931" y="228600"/>
            <a:ext cx="5545930" cy="3200400"/>
          </a:xfrm>
          <a:solidFill>
            <a:schemeClr val="bg1">
              <a:alpha val="70000"/>
            </a:schemeClr>
          </a:solidFill>
        </p:spPr>
        <p:txBody>
          <a:bodyPr>
            <a:normAutofit fontScale="92500" lnSpcReduction="10000"/>
          </a:bodyPr>
          <a:lstStyle/>
          <a:p>
            <a:pPr marL="15875"/>
            <a:r>
              <a:rPr lang="en-US" dirty="0"/>
              <a:t>Data Science Top Job in 2017 &amp; 2018 according to </a:t>
            </a:r>
            <a:r>
              <a:rPr lang="en-US" dirty="0" err="1"/>
              <a:t>Glassdoor.com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8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do we create visualizations?</a:t>
            </a:r>
          </a:p>
          <a:p>
            <a:pPr lvl="1"/>
            <a:r>
              <a:rPr lang="en-US" dirty="0"/>
              <a:t>answer questions</a:t>
            </a:r>
          </a:p>
          <a:p>
            <a:pPr lvl="1"/>
            <a:r>
              <a:rPr lang="en-US" dirty="0"/>
              <a:t>generate hypotheses</a:t>
            </a:r>
          </a:p>
          <a:p>
            <a:pPr lvl="1"/>
            <a:r>
              <a:rPr lang="en-US" dirty="0"/>
              <a:t>make decisions</a:t>
            </a:r>
          </a:p>
          <a:p>
            <a:pPr lvl="1"/>
            <a:r>
              <a:rPr lang="en-US" dirty="0"/>
              <a:t>see data in context</a:t>
            </a:r>
          </a:p>
          <a:p>
            <a:pPr lvl="1"/>
            <a:r>
              <a:rPr lang="en-US" dirty="0"/>
              <a:t>expand memory</a:t>
            </a:r>
          </a:p>
          <a:p>
            <a:pPr lvl="1"/>
            <a:r>
              <a:rPr lang="en-US" dirty="0"/>
              <a:t>support computational analysis</a:t>
            </a:r>
          </a:p>
          <a:p>
            <a:pPr lvl="1"/>
            <a:r>
              <a:rPr lang="en-US" dirty="0"/>
              <a:t>find patterns</a:t>
            </a:r>
          </a:p>
          <a:p>
            <a:pPr lvl="1"/>
            <a:r>
              <a:rPr lang="en-US" dirty="0"/>
              <a:t>tell a story</a:t>
            </a:r>
          </a:p>
          <a:p>
            <a:pPr lvl="1"/>
            <a:r>
              <a:rPr lang="en-US" dirty="0"/>
              <a:t>inspire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 GOALS</a:t>
            </a:r>
          </a:p>
          <a:p>
            <a:pPr lvl="1"/>
            <a:r>
              <a:rPr lang="en-US" b="1" dirty="0"/>
              <a:t>record</a:t>
            </a:r>
            <a:r>
              <a:rPr lang="en-US" dirty="0"/>
              <a:t> information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data to support reasoning</a:t>
            </a:r>
          </a:p>
          <a:p>
            <a:pPr lvl="1"/>
            <a:r>
              <a:rPr lang="en-US" b="1" dirty="0"/>
              <a:t>confirm</a:t>
            </a:r>
            <a:r>
              <a:rPr lang="en-US" dirty="0"/>
              <a:t> hypotheses</a:t>
            </a:r>
          </a:p>
          <a:p>
            <a:pPr lvl="1"/>
            <a:r>
              <a:rPr lang="en-US" b="1" dirty="0"/>
              <a:t>communicate</a:t>
            </a:r>
            <a:r>
              <a:rPr lang="en-US" dirty="0"/>
              <a:t> ideas to others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698</Words>
  <Application>Microsoft Macintosh PowerPoint</Application>
  <PresentationFormat>Custom</PresentationFormat>
  <Paragraphs>177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Gill Sans MT</vt:lpstr>
      <vt:lpstr>Rockwell</vt:lpstr>
      <vt:lpstr>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TO SUPPORT REASONING</vt:lpstr>
      <vt:lpstr>PowerPoint Presentation</vt:lpstr>
      <vt:lpstr>Confirm Hypotheses</vt:lpstr>
      <vt:lpstr>PowerPoint Presentation</vt:lpstr>
      <vt:lpstr>PowerPoint Presentation</vt:lpstr>
      <vt:lpstr>PowerPoint Presentation</vt:lpstr>
      <vt:lpstr>CONFIRM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Rosen, Paul</cp:lastModifiedBy>
  <cp:revision>34</cp:revision>
  <dcterms:created xsi:type="dcterms:W3CDTF">2015-03-11T16:24:34Z</dcterms:created>
  <dcterms:modified xsi:type="dcterms:W3CDTF">2019-01-08T00:58:48Z</dcterms:modified>
</cp:coreProperties>
</file>